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6" r:id="rId2"/>
    <p:sldId id="277" r:id="rId3"/>
    <p:sldId id="258" r:id="rId4"/>
    <p:sldId id="262" r:id="rId5"/>
    <p:sldId id="263" r:id="rId6"/>
    <p:sldId id="264" r:id="rId7"/>
    <p:sldId id="265" r:id="rId8"/>
    <p:sldId id="311" r:id="rId9"/>
    <p:sldId id="315" r:id="rId10"/>
    <p:sldId id="320" r:id="rId11"/>
    <p:sldId id="316" r:id="rId12"/>
    <p:sldId id="317" r:id="rId13"/>
    <p:sldId id="318" r:id="rId14"/>
    <p:sldId id="319" r:id="rId15"/>
    <p:sldId id="321" r:id="rId16"/>
    <p:sldId id="308" r:id="rId17"/>
    <p:sldId id="309" r:id="rId18"/>
    <p:sldId id="310" r:id="rId19"/>
    <p:sldId id="312" r:id="rId20"/>
    <p:sldId id="313" r:id="rId21"/>
    <p:sldId id="31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7" r:id="rId42"/>
    <p:sldId id="304" r:id="rId43"/>
    <p:sldId id="305" r:id="rId44"/>
    <p:sldId id="267" r:id="rId45"/>
    <p:sldId id="268" r:id="rId46"/>
    <p:sldId id="2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CDCD"/>
    <a:srgbClr val="AD4845"/>
    <a:srgbClr val="008000"/>
    <a:srgbClr val="FF250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1"/>
    <p:restoredTop sz="94179"/>
  </p:normalViewPr>
  <p:slideViewPr>
    <p:cSldViewPr snapToGrid="0" snapToObjects="1">
      <p:cViewPr varScale="1">
        <p:scale>
          <a:sx n="129" d="100"/>
          <a:sy n="129" d="100"/>
        </p:scale>
        <p:origin x="23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82EF-DF42-BE49-A4B7-DE4BDAE7F519}" type="datetimeFigureOut">
              <a:rPr lang="en-US" smtClean="0"/>
              <a:t>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77592-5355-8645-956C-436C94C95896}" type="slidenum">
              <a:rPr lang="en-US" smtClean="0"/>
              <a:t>‹#›</a:t>
            </a:fld>
            <a:endParaRPr lang="en-US"/>
          </a:p>
        </p:txBody>
      </p:sp>
    </p:spTree>
    <p:extLst>
      <p:ext uri="{BB962C8B-B14F-4D97-AF65-F5344CB8AC3E}">
        <p14:creationId xmlns:p14="http://schemas.microsoft.com/office/powerpoint/2010/main" val="1693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15</a:t>
            </a:fld>
            <a:endParaRPr lang="en-US"/>
          </a:p>
        </p:txBody>
      </p:sp>
    </p:spTree>
    <p:extLst>
      <p:ext uri="{BB962C8B-B14F-4D97-AF65-F5344CB8AC3E}">
        <p14:creationId xmlns:p14="http://schemas.microsoft.com/office/powerpoint/2010/main" val="8614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39</a:t>
            </a:fld>
            <a:endParaRPr lang="en-US"/>
          </a:p>
        </p:txBody>
      </p:sp>
    </p:spTree>
    <p:extLst>
      <p:ext uri="{BB962C8B-B14F-4D97-AF65-F5344CB8AC3E}">
        <p14:creationId xmlns:p14="http://schemas.microsoft.com/office/powerpoint/2010/main" val="106426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40</a:t>
            </a:fld>
            <a:endParaRPr lang="en-US"/>
          </a:p>
        </p:txBody>
      </p:sp>
    </p:spTree>
    <p:extLst>
      <p:ext uri="{BB962C8B-B14F-4D97-AF65-F5344CB8AC3E}">
        <p14:creationId xmlns:p14="http://schemas.microsoft.com/office/powerpoint/2010/main" val="103329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43</a:t>
            </a:fld>
            <a:endParaRPr lang="en-US"/>
          </a:p>
        </p:txBody>
      </p:sp>
    </p:spTree>
    <p:extLst>
      <p:ext uri="{BB962C8B-B14F-4D97-AF65-F5344CB8AC3E}">
        <p14:creationId xmlns:p14="http://schemas.microsoft.com/office/powerpoint/2010/main" val="19039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21</a:t>
            </a:fld>
            <a:endParaRPr lang="en-US"/>
          </a:p>
        </p:txBody>
      </p:sp>
    </p:spTree>
    <p:extLst>
      <p:ext uri="{BB962C8B-B14F-4D97-AF65-F5344CB8AC3E}">
        <p14:creationId xmlns:p14="http://schemas.microsoft.com/office/powerpoint/2010/main" val="524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22</a:t>
            </a:fld>
            <a:endParaRPr lang="en-US"/>
          </a:p>
        </p:txBody>
      </p:sp>
    </p:spTree>
    <p:extLst>
      <p:ext uri="{BB962C8B-B14F-4D97-AF65-F5344CB8AC3E}">
        <p14:creationId xmlns:p14="http://schemas.microsoft.com/office/powerpoint/2010/main" val="169885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24</a:t>
            </a:fld>
            <a:endParaRPr lang="en-US"/>
          </a:p>
        </p:txBody>
      </p:sp>
    </p:spTree>
    <p:extLst>
      <p:ext uri="{BB962C8B-B14F-4D97-AF65-F5344CB8AC3E}">
        <p14:creationId xmlns:p14="http://schemas.microsoft.com/office/powerpoint/2010/main" val="173517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25</a:t>
            </a:fld>
            <a:endParaRPr lang="en-US"/>
          </a:p>
        </p:txBody>
      </p:sp>
    </p:spTree>
    <p:extLst>
      <p:ext uri="{BB962C8B-B14F-4D97-AF65-F5344CB8AC3E}">
        <p14:creationId xmlns:p14="http://schemas.microsoft.com/office/powerpoint/2010/main" val="10580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118494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973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35</a:t>
            </a:fld>
            <a:endParaRPr lang="en-US"/>
          </a:p>
        </p:txBody>
      </p:sp>
    </p:spTree>
    <p:extLst>
      <p:ext uri="{BB962C8B-B14F-4D97-AF65-F5344CB8AC3E}">
        <p14:creationId xmlns:p14="http://schemas.microsoft.com/office/powerpoint/2010/main" val="185368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36</a:t>
            </a:fld>
            <a:endParaRPr lang="en-US"/>
          </a:p>
        </p:txBody>
      </p:sp>
    </p:spTree>
    <p:extLst>
      <p:ext uri="{BB962C8B-B14F-4D97-AF65-F5344CB8AC3E}">
        <p14:creationId xmlns:p14="http://schemas.microsoft.com/office/powerpoint/2010/main" val="32259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8475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4750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59211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70" y="0"/>
            <a:ext cx="10027024" cy="1325563"/>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58270" y="962494"/>
            <a:ext cx="1002702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339682"/>
            <a:ext cx="2743200" cy="365125"/>
          </a:xfrm>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a:xfrm>
            <a:off x="2951629" y="6332351"/>
            <a:ext cx="4114800" cy="365125"/>
          </a:xfrm>
        </p:spPr>
        <p:txBody>
          <a:bodyPr/>
          <a:lstStyle/>
          <a:p>
            <a:endParaRPr lang="en-US" dirty="0"/>
          </a:p>
        </p:txBody>
      </p:sp>
      <p:sp>
        <p:nvSpPr>
          <p:cNvPr id="6" name="Slide Number Placeholder 5"/>
          <p:cNvSpPr>
            <a:spLocks noGrp="1"/>
          </p:cNvSpPr>
          <p:nvPr>
            <p:ph type="sldNum" sz="quarter" idx="12"/>
          </p:nvPr>
        </p:nvSpPr>
        <p:spPr>
          <a:xfrm>
            <a:off x="7274859" y="6332352"/>
            <a:ext cx="2743200" cy="365125"/>
          </a:xfrm>
        </p:spPr>
        <p:txBody>
          <a:bodyPr/>
          <a:lstStyle/>
          <a:p>
            <a:fld id="{1DF74D97-BC5B-F44E-A15B-EC5F64B9989B}" type="slidenum">
              <a:rPr lang="en-US" smtClean="0"/>
              <a:t>‹#›</a:t>
            </a:fld>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4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56C19-FFD4-0046-85A8-3C428FEF46AB}" type="datetimeFigureOut">
              <a:rPr lang="en-US" smtClean="0"/>
              <a:t>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158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82" y="13255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8482" y="21494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60894"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60894" y="21494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6894" y="6000750"/>
            <a:ext cx="2743200" cy="365125"/>
          </a:xfrm>
        </p:spPr>
        <p:txBody>
          <a:bodyPr/>
          <a:lstStyle/>
          <a:p>
            <a:fld id="{D8556C19-FFD4-0046-85A8-3C428FEF46AB}" type="datetimeFigureOut">
              <a:rPr lang="en-US" smtClean="0"/>
              <a:t>2/12/18</a:t>
            </a:fld>
            <a:endParaRPr lang="en-US"/>
          </a:p>
        </p:txBody>
      </p:sp>
      <p:sp>
        <p:nvSpPr>
          <p:cNvPr id="8" name="Footer Placeholder 7"/>
          <p:cNvSpPr>
            <a:spLocks noGrp="1"/>
          </p:cNvSpPr>
          <p:nvPr>
            <p:ph type="ftr" sz="quarter" idx="11"/>
          </p:nvPr>
        </p:nvSpPr>
        <p:spPr>
          <a:xfrm>
            <a:off x="3227294" y="6000750"/>
            <a:ext cx="4114800" cy="365125"/>
          </a:xfrm>
        </p:spPr>
        <p:txBody>
          <a:bodyPr/>
          <a:lstStyle/>
          <a:p>
            <a:endParaRPr lang="en-US"/>
          </a:p>
        </p:txBody>
      </p:sp>
      <p:sp>
        <p:nvSpPr>
          <p:cNvPr id="9" name="Slide Number Placeholder 8"/>
          <p:cNvSpPr>
            <a:spLocks noGrp="1"/>
          </p:cNvSpPr>
          <p:nvPr>
            <p:ph type="sldNum" sz="quarter" idx="12"/>
          </p:nvPr>
        </p:nvSpPr>
        <p:spPr>
          <a:xfrm>
            <a:off x="7799294" y="6000750"/>
            <a:ext cx="2743200" cy="365125"/>
          </a:xfrm>
        </p:spPr>
        <p:txBody>
          <a:bodyPr/>
          <a:lstStyle/>
          <a:p>
            <a:fld id="{1DF74D97-BC5B-F44E-A15B-EC5F64B9989B}" type="slidenum">
              <a:rPr lang="en-US" smtClean="0"/>
              <a:t>‹#›</a:t>
            </a:fld>
            <a:endParaRPr lang="en-US"/>
          </a:p>
        </p:txBody>
      </p:sp>
      <p:sp>
        <p:nvSpPr>
          <p:cNvPr id="10" name="Title 1"/>
          <p:cNvSpPr>
            <a:spLocks noGrp="1"/>
          </p:cNvSpPr>
          <p:nvPr>
            <p:ph type="title"/>
          </p:nvPr>
        </p:nvSpPr>
        <p:spPr>
          <a:xfrm>
            <a:off x="58270" y="0"/>
            <a:ext cx="10515600" cy="1325563"/>
          </a:xfrm>
        </p:spPr>
        <p:txBody>
          <a:bodyPr anchor="t"/>
          <a:lstStyle/>
          <a:p>
            <a:r>
              <a:rPr lang="en-US"/>
              <a:t>Click to edit Master title style</a:t>
            </a:r>
          </a:p>
        </p:txBody>
      </p:sp>
      <p:cxnSp>
        <p:nvCxnSpPr>
          <p:cNvPr id="17" name="Straight Connector 16"/>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56C19-FFD4-0046-85A8-3C428FEF46AB}" type="datetimeFigureOut">
              <a:rPr lang="en-US" smtClean="0"/>
              <a:t>2/12/18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74D97-BC5B-F44E-A15B-EC5F64B9989B}" type="slidenum">
              <a:rPr lang="en-US" smtClean="0"/>
              <a:t>‹#›</a:t>
            </a:fld>
            <a:endParaRPr lang="en-US"/>
          </a:p>
        </p:txBody>
      </p:sp>
      <p:sp>
        <p:nvSpPr>
          <p:cNvPr id="7" name="Title 1"/>
          <p:cNvSpPr>
            <a:spLocks noGrp="1"/>
          </p:cNvSpPr>
          <p:nvPr>
            <p:ph type="title"/>
          </p:nvPr>
        </p:nvSpPr>
        <p:spPr>
          <a:xfrm>
            <a:off x="71717" y="0"/>
            <a:ext cx="10515600" cy="1325563"/>
          </a:xfrm>
        </p:spPr>
        <p:txBody>
          <a:bodyPr anchor="t"/>
          <a:lstStyle/>
          <a:p>
            <a:r>
              <a:rPr lang="en-US"/>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56C19-FFD4-0046-85A8-3C428FEF46AB}" type="datetimeFigureOut">
              <a:rPr lang="en-US" smtClean="0"/>
              <a:t>2/12/18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96921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73914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4959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8556C19-FFD4-0046-85A8-3C428FEF46AB}" type="datetimeFigureOut">
              <a:rPr lang="en-US" smtClean="0"/>
              <a:pPr/>
              <a:t>2/12/18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DF74D97-BC5B-F44E-A15B-EC5F64B9989B}" type="slidenum">
              <a:rPr lang="en-US" smtClean="0"/>
              <a:pPr/>
              <a:t>‹#›</a:t>
            </a:fld>
            <a:endParaRPr lang="en-US"/>
          </a:p>
        </p:txBody>
      </p:sp>
    </p:spTree>
    <p:extLst>
      <p:ext uri="{BB962C8B-B14F-4D97-AF65-F5344CB8AC3E}">
        <p14:creationId xmlns:p14="http://schemas.microsoft.com/office/powerpoint/2010/main" val="105600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6.tiff"/><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G</a:t>
            </a:r>
            <a:r>
              <a:rPr lang="en-US" sz="11500" baseline="30000" dirty="0">
                <a:solidFill>
                  <a:srgbClr val="87FF23"/>
                </a:solidFill>
                <a:latin typeface="Avenir Next Condensed Regular"/>
                <a:cs typeface="Avenir Next Condensed Regular"/>
              </a:rPr>
              <a:t>4</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85578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326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54310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195047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2834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spTree>
    <p:extLst>
      <p:ext uri="{BB962C8B-B14F-4D97-AF65-F5344CB8AC3E}">
        <p14:creationId xmlns:p14="http://schemas.microsoft.com/office/powerpoint/2010/main" val="1164149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5515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230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96311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89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cannot handle INDEL variation.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741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Survey</a:t>
            </a:r>
          </a:p>
        </p:txBody>
      </p:sp>
      <p:graphicFrame>
        <p:nvGraphicFramePr>
          <p:cNvPr id="4" name="Table 3"/>
          <p:cNvGraphicFramePr>
            <a:graphicFrameLocks noGrp="1"/>
          </p:cNvGraphicFramePr>
          <p:nvPr>
            <p:extLst>
              <p:ext uri="{D42A27DB-BD31-4B8C-83A1-F6EECF244321}">
                <p14:modId xmlns:p14="http://schemas.microsoft.com/office/powerpoint/2010/main" val="683788194"/>
              </p:ext>
            </p:extLst>
          </p:nvPr>
        </p:nvGraphicFramePr>
        <p:xfrm>
          <a:off x="1580391" y="2289958"/>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5</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22</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11</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7</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0057"/>
          <a:stretch/>
        </p:blipFill>
        <p:spPr>
          <a:xfrm>
            <a:off x="10995202" y="717784"/>
            <a:ext cx="1084735" cy="607779"/>
          </a:xfrm>
          <a:prstGeom prst="rect">
            <a:avLst/>
          </a:prstGeom>
        </p:spPr>
      </p:pic>
      <p:sp>
        <p:nvSpPr>
          <p:cNvPr id="7"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graphicFrame>
        <p:nvGraphicFramePr>
          <p:cNvPr id="8" name="Table 7"/>
          <p:cNvGraphicFramePr>
            <a:graphicFrameLocks noGrp="1"/>
          </p:cNvGraphicFramePr>
          <p:nvPr>
            <p:extLst>
              <p:ext uri="{D42A27DB-BD31-4B8C-83A1-F6EECF244321}">
                <p14:modId xmlns:p14="http://schemas.microsoft.com/office/powerpoint/2010/main" val="3847159599"/>
              </p:ext>
            </p:extLst>
          </p:nvPr>
        </p:nvGraphicFramePr>
        <p:xfrm>
          <a:off x="1580391" y="3747843"/>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7</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13</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3351"/>
              </p:ext>
            </p:extLst>
          </p:nvPr>
        </p:nvGraphicFramePr>
        <p:xfrm>
          <a:off x="1580391" y="832073"/>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8</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0</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200" dirty="0">
                          <a:solidFill>
                            <a:schemeClr val="bg1"/>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75338" y="1022835"/>
            <a:ext cx="1405053" cy="523220"/>
          </a:xfrm>
          <a:prstGeom prst="rect">
            <a:avLst/>
          </a:prstGeom>
          <a:noFill/>
        </p:spPr>
        <p:txBody>
          <a:bodyPr wrap="square" rtlCol="0">
            <a:spAutoFit/>
          </a:bodyPr>
          <a:lstStyle/>
          <a:p>
            <a:pPr algn="ctr"/>
            <a:r>
              <a:rPr lang="en-US" sz="2800" b="1" dirty="0">
                <a:solidFill>
                  <a:schemeClr val="bg1"/>
                </a:solidFill>
              </a:rPr>
              <a:t>2015</a:t>
            </a:r>
          </a:p>
        </p:txBody>
      </p:sp>
      <p:sp>
        <p:nvSpPr>
          <p:cNvPr id="10" name="TextBox 9"/>
          <p:cNvSpPr txBox="1"/>
          <p:nvPr/>
        </p:nvSpPr>
        <p:spPr>
          <a:xfrm>
            <a:off x="175338" y="2494178"/>
            <a:ext cx="1405053" cy="523220"/>
          </a:xfrm>
          <a:prstGeom prst="rect">
            <a:avLst/>
          </a:prstGeom>
          <a:noFill/>
        </p:spPr>
        <p:txBody>
          <a:bodyPr wrap="square" rtlCol="0">
            <a:spAutoFit/>
          </a:bodyPr>
          <a:lstStyle/>
          <a:p>
            <a:pPr algn="ctr"/>
            <a:r>
              <a:rPr lang="en-US" sz="2800" b="1" dirty="0">
                <a:solidFill>
                  <a:schemeClr val="bg1"/>
                </a:solidFill>
              </a:rPr>
              <a:t>2016</a:t>
            </a:r>
          </a:p>
        </p:txBody>
      </p:sp>
      <p:sp>
        <p:nvSpPr>
          <p:cNvPr id="11" name="TextBox 10"/>
          <p:cNvSpPr txBox="1"/>
          <p:nvPr/>
        </p:nvSpPr>
        <p:spPr>
          <a:xfrm>
            <a:off x="175338" y="3948462"/>
            <a:ext cx="1405053" cy="523220"/>
          </a:xfrm>
          <a:prstGeom prst="rect">
            <a:avLst/>
          </a:prstGeom>
          <a:noFill/>
        </p:spPr>
        <p:txBody>
          <a:bodyPr wrap="square" rtlCol="0">
            <a:spAutoFit/>
          </a:bodyPr>
          <a:lstStyle/>
          <a:p>
            <a:pPr algn="ctr"/>
            <a:r>
              <a:rPr lang="en-US" sz="2800" b="1" dirty="0">
                <a:solidFill>
                  <a:schemeClr val="bg1"/>
                </a:solidFill>
              </a:rPr>
              <a:t>2017</a:t>
            </a:r>
          </a:p>
        </p:txBody>
      </p:sp>
      <p:graphicFrame>
        <p:nvGraphicFramePr>
          <p:cNvPr id="12" name="Table 11">
            <a:extLst>
              <a:ext uri="{FF2B5EF4-FFF2-40B4-BE49-F238E27FC236}">
                <a16:creationId xmlns:a16="http://schemas.microsoft.com/office/drawing/2014/main" id="{477BA6A9-D79A-0D46-A444-849B1791003E}"/>
              </a:ext>
            </a:extLst>
          </p:cNvPr>
          <p:cNvGraphicFramePr>
            <a:graphicFrameLocks noGrp="1"/>
          </p:cNvGraphicFramePr>
          <p:nvPr>
            <p:extLst>
              <p:ext uri="{D42A27DB-BD31-4B8C-83A1-F6EECF244321}">
                <p14:modId xmlns:p14="http://schemas.microsoft.com/office/powerpoint/2010/main" val="3467037482"/>
              </p:ext>
            </p:extLst>
          </p:nvPr>
        </p:nvGraphicFramePr>
        <p:xfrm>
          <a:off x="1580391" y="5205728"/>
          <a:ext cx="8890600" cy="1097280"/>
        </p:xfrm>
        <a:graphic>
          <a:graphicData uri="http://schemas.openxmlformats.org/drawingml/2006/table">
            <a:tbl>
              <a:tblPr firstRow="1" bandRow="1">
                <a:tableStyleId>{5C22544A-7EE6-4342-B048-85BDC9FD1C3A}</a:tableStyleId>
              </a:tblPr>
              <a:tblGrid>
                <a:gridCol w="2083057">
                  <a:extLst>
                    <a:ext uri="{9D8B030D-6E8A-4147-A177-3AD203B41FA5}">
                      <a16:colId xmlns:a16="http://schemas.microsoft.com/office/drawing/2014/main" val="20000"/>
                    </a:ext>
                  </a:extLst>
                </a:gridCol>
                <a:gridCol w="1317326">
                  <a:extLst>
                    <a:ext uri="{9D8B030D-6E8A-4147-A177-3AD203B41FA5}">
                      <a16:colId xmlns:a16="http://schemas.microsoft.com/office/drawing/2014/main" val="20001"/>
                    </a:ext>
                  </a:extLst>
                </a:gridCol>
                <a:gridCol w="1109969">
                  <a:extLst>
                    <a:ext uri="{9D8B030D-6E8A-4147-A177-3AD203B41FA5}">
                      <a16:colId xmlns:a16="http://schemas.microsoft.com/office/drawing/2014/main" val="20002"/>
                    </a:ext>
                  </a:extLst>
                </a:gridCol>
                <a:gridCol w="1500288">
                  <a:extLst>
                    <a:ext uri="{9D8B030D-6E8A-4147-A177-3AD203B41FA5}">
                      <a16:colId xmlns:a16="http://schemas.microsoft.com/office/drawing/2014/main" val="20003"/>
                    </a:ext>
                  </a:extLst>
                </a:gridCol>
                <a:gridCol w="1475894">
                  <a:extLst>
                    <a:ext uri="{9D8B030D-6E8A-4147-A177-3AD203B41FA5}">
                      <a16:colId xmlns:a16="http://schemas.microsoft.com/office/drawing/2014/main" val="20004"/>
                    </a:ext>
                  </a:extLst>
                </a:gridCol>
                <a:gridCol w="1404066">
                  <a:extLst>
                    <a:ext uri="{9D8B030D-6E8A-4147-A177-3AD203B41FA5}">
                      <a16:colId xmlns:a16="http://schemas.microsoft.com/office/drawing/2014/main" val="20005"/>
                    </a:ext>
                  </a:extLst>
                </a:gridCol>
              </a:tblGrid>
              <a:tr h="370840">
                <a:tc>
                  <a:txBody>
                    <a:bodyPr/>
                    <a:lstStyle/>
                    <a:p>
                      <a:pPr algn="ctr"/>
                      <a:r>
                        <a:rPr lang="en-US" sz="2400" dirty="0"/>
                        <a:t>Pipeline</a:t>
                      </a:r>
                    </a:p>
                  </a:txBody>
                  <a:tcPr>
                    <a:lnL w="12700" cmpd="sng">
                      <a:noFill/>
                    </a:lnL>
                    <a:lnR w="381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dDocent</a:t>
                      </a:r>
                    </a:p>
                  </a:txBody>
                  <a:tcPr>
                    <a:lnL w="38100" cap="flat" cmpd="sng" algn="ctr">
                      <a:solidFill>
                        <a:schemeClr val="bg1"/>
                      </a:solidFill>
                      <a:prstDash val="solid"/>
                      <a:round/>
                      <a:headEnd type="none" w="med" len="med"/>
                      <a:tailEnd type="none" w="med" len="med"/>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Stacks</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pyRAD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err="1"/>
                        <a:t>aftrRAD</a:t>
                      </a:r>
                      <a:endParaRPr lang="en-US" sz="2400" dirty="0"/>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Other</a:t>
                      </a: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dirty="0">
                          <a:solidFill>
                            <a:schemeClr val="bg1"/>
                          </a:solidFill>
                        </a:rPr>
                        <a:t>Participants Familiar</a:t>
                      </a:r>
                      <a:r>
                        <a:rPr lang="en-US" baseline="0" dirty="0">
                          <a:solidFill>
                            <a:schemeClr val="bg1"/>
                          </a:solidFill>
                        </a:rPr>
                        <a:t> with </a:t>
                      </a:r>
                      <a:r>
                        <a:rPr lang="en-US" baseline="0" dirty="0" err="1">
                          <a:solidFill>
                            <a:schemeClr val="bg1"/>
                          </a:solidFill>
                        </a:rPr>
                        <a:t>pipleine</a:t>
                      </a:r>
                      <a:endParaRPr lang="en-US" dirty="0">
                        <a:solidFill>
                          <a:schemeClr val="bg1"/>
                        </a:solidFill>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32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3200" dirty="0">
                        <a:solidFill>
                          <a:schemeClr val="bg1"/>
                        </a:solidFill>
                      </a:endParaRPr>
                    </a:p>
                  </a:txBody>
                  <a:tcPr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 name="TextBox 12">
            <a:extLst>
              <a:ext uri="{FF2B5EF4-FFF2-40B4-BE49-F238E27FC236}">
                <a16:creationId xmlns:a16="http://schemas.microsoft.com/office/drawing/2014/main" id="{BD57358E-3490-1A48-B0B0-09905A9FF194}"/>
              </a:ext>
            </a:extLst>
          </p:cNvPr>
          <p:cNvSpPr txBox="1"/>
          <p:nvPr/>
        </p:nvSpPr>
        <p:spPr>
          <a:xfrm>
            <a:off x="175338" y="5406347"/>
            <a:ext cx="1405053" cy="523220"/>
          </a:xfrm>
          <a:prstGeom prst="rect">
            <a:avLst/>
          </a:prstGeom>
          <a:noFill/>
        </p:spPr>
        <p:txBody>
          <a:bodyPr wrap="square" rtlCol="0">
            <a:spAutoFit/>
          </a:bodyPr>
          <a:lstStyle/>
          <a:p>
            <a:pPr algn="ctr"/>
            <a:r>
              <a:rPr lang="en-US" sz="2800" b="1" dirty="0">
                <a:solidFill>
                  <a:schemeClr val="bg1"/>
                </a:solidFill>
              </a:rPr>
              <a:t>2018</a:t>
            </a:r>
          </a:p>
        </p:txBody>
      </p:sp>
    </p:spTree>
    <p:extLst>
      <p:ext uri="{BB962C8B-B14F-4D97-AF65-F5344CB8AC3E}">
        <p14:creationId xmlns:p14="http://schemas.microsoft.com/office/powerpoint/2010/main" val="11857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1934745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7334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3205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87340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20187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24432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8483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10313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397318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200592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0242"/>
          <a:stretch/>
        </p:blipFill>
        <p:spPr>
          <a:xfrm>
            <a:off x="10995202" y="717784"/>
            <a:ext cx="1084735" cy="1207998"/>
          </a:xfrm>
          <a:prstGeom prst="rect">
            <a:avLst/>
          </a:prstGeom>
        </p:spPr>
      </p:pic>
    </p:spTree>
    <p:extLst>
      <p:ext uri="{BB962C8B-B14F-4D97-AF65-F5344CB8AC3E}">
        <p14:creationId xmlns:p14="http://schemas.microsoft.com/office/powerpoint/2010/main" val="1145583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31153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385646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46232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661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67293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476065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340998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1604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46404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17161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14970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6938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632530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95380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sp>
        <p:nvSpPr>
          <p:cNvPr id="11" name="TextBox 10"/>
          <p:cNvSpPr txBox="1"/>
          <p:nvPr/>
        </p:nvSpPr>
        <p:spPr>
          <a:xfrm>
            <a:off x="44823" y="5876067"/>
            <a:ext cx="10950379" cy="954107"/>
          </a:xfrm>
          <a:prstGeom prst="rect">
            <a:avLst/>
          </a:prstGeom>
          <a:noFill/>
        </p:spPr>
        <p:txBody>
          <a:bodyPr wrap="square" rtlCol="0">
            <a:spAutoFit/>
          </a:bodyPr>
          <a:lstStyle/>
          <a:p>
            <a:pPr algn="ctr"/>
            <a:r>
              <a:rPr lang="en-US" sz="2800" dirty="0">
                <a:solidFill>
                  <a:schemeClr val="accent4"/>
                </a:solidFill>
              </a:rPr>
              <a:t>You should check out the dDocent pipeline!</a:t>
            </a:r>
          </a:p>
          <a:p>
            <a:pPr algn="ctr"/>
            <a:r>
              <a:rPr lang="en-US" sz="2800" dirty="0">
                <a:solidFill>
                  <a:schemeClr val="accent4"/>
                </a:solidFill>
              </a:rPr>
              <a:t>https://</a:t>
            </a:r>
            <a:r>
              <a:rPr lang="en-US" sz="2800" dirty="0" err="1">
                <a:solidFill>
                  <a:schemeClr val="accent4"/>
                </a:solidFill>
              </a:rPr>
              <a:t>github.com</a:t>
            </a:r>
            <a:r>
              <a:rPr lang="en-US" sz="2800" dirty="0">
                <a:solidFill>
                  <a:schemeClr val="accent4"/>
                </a:solidFill>
              </a:rPr>
              <a:t>/</a:t>
            </a:r>
            <a:r>
              <a:rPr lang="en-US" sz="2800" dirty="0" err="1">
                <a:solidFill>
                  <a:schemeClr val="accent4"/>
                </a:solidFill>
              </a:rPr>
              <a:t>jpuritz</a:t>
            </a:r>
            <a:r>
              <a:rPr lang="en-US" sz="2800" dirty="0">
                <a:solidFill>
                  <a:schemeClr val="accent4"/>
                </a:solidFill>
              </a:rPr>
              <a:t>/dDocent</a:t>
            </a:r>
          </a:p>
        </p:txBody>
      </p:sp>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55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Discussion?</a:t>
            </a:r>
            <a:br>
              <a:rPr lang="en-US" dirty="0"/>
            </a:br>
            <a:r>
              <a:rPr lang="en-US" dirty="0"/>
              <a:t>Questions?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97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Exercises</a:t>
            </a:r>
          </a:p>
        </p:txBody>
      </p:sp>
      <p:sp>
        <p:nvSpPr>
          <p:cNvPr id="8" name="Content Placeholder 7"/>
          <p:cNvSpPr>
            <a:spLocks noGrp="1"/>
          </p:cNvSpPr>
          <p:nvPr>
            <p:ph idx="1"/>
          </p:nvPr>
        </p:nvSpPr>
        <p:spPr>
          <a:xfrm>
            <a:off x="68209" y="782223"/>
            <a:ext cx="12133730" cy="4525963"/>
          </a:xfrm>
        </p:spPr>
        <p:txBody>
          <a:bodyPr>
            <a:noAutofit/>
          </a:bodyPr>
          <a:lstStyle/>
          <a:p>
            <a:r>
              <a:rPr lang="en-US" sz="4400" dirty="0"/>
              <a:t>bash </a:t>
            </a:r>
            <a:r>
              <a:rPr lang="en-US" sz="4000" dirty="0"/>
              <a:t>/gdc_home2/groups/BAG18/1_monday/</a:t>
            </a:r>
            <a:r>
              <a:rPr lang="en-US" sz="4000" dirty="0" err="1"/>
              <a:t>Install.sh</a:t>
            </a:r>
            <a:r>
              <a:rPr lang="en-US" sz="6000" dirty="0"/>
              <a:t> </a:t>
            </a:r>
          </a:p>
          <a:p>
            <a:endParaRPr lang="en-US" sz="4400" dirty="0"/>
          </a:p>
          <a:p>
            <a:endParaRPr lang="en-US" sz="4400" dirty="0"/>
          </a:p>
          <a:p>
            <a:r>
              <a:rPr lang="en-US" sz="4400" dirty="0" err="1"/>
              <a:t>Ref.Ex</a:t>
            </a:r>
            <a:r>
              <a:rPr lang="en-US" sz="4400" dirty="0"/>
              <a:t>, </a:t>
            </a:r>
            <a:r>
              <a:rPr lang="en-US" sz="4400" dirty="0" err="1"/>
              <a:t>Map.Ex</a:t>
            </a:r>
            <a:r>
              <a:rPr lang="en-US" sz="4400" dirty="0"/>
              <a:t>, </a:t>
            </a:r>
            <a:r>
              <a:rPr lang="en-US" sz="4400" dirty="0" err="1"/>
              <a:t>Filter.Ex</a:t>
            </a:r>
            <a:r>
              <a:rPr lang="en-US" sz="4400" dirty="0"/>
              <a:t>, </a:t>
            </a:r>
            <a:r>
              <a:rPr lang="en-US" sz="4400" dirty="0" err="1"/>
              <a:t>EecSeq.Ex</a:t>
            </a:r>
            <a:endParaRPr lang="en-US" sz="4400" dirty="0"/>
          </a:p>
          <a:p>
            <a:endParaRPr lang="en-US" sz="4400" dirty="0"/>
          </a:p>
          <a:p>
            <a:r>
              <a:rPr lang="en-US" sz="4400" dirty="0"/>
              <a:t>Markdown Format exercises can be found at https://</a:t>
            </a:r>
            <a:r>
              <a:rPr lang="en-US" sz="4400" dirty="0" err="1"/>
              <a:t>github.com</a:t>
            </a:r>
            <a:r>
              <a:rPr lang="en-US" sz="4400" dirty="0"/>
              <a:t>/</a:t>
            </a:r>
            <a:r>
              <a:rPr lang="en-US" sz="4400" dirty="0" err="1"/>
              <a:t>jpuritz</a:t>
            </a:r>
            <a:r>
              <a:rPr lang="en-US" sz="4400" dirty="0"/>
              <a:t>/Winter.School2018</a:t>
            </a:r>
          </a:p>
        </p:txBody>
      </p:sp>
    </p:spTree>
    <p:extLst>
      <p:ext uri="{BB962C8B-B14F-4D97-AF65-F5344CB8AC3E}">
        <p14:creationId xmlns:p14="http://schemas.microsoft.com/office/powerpoint/2010/main" val="1108828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Exercises</a:t>
            </a:r>
          </a:p>
        </p:txBody>
      </p:sp>
      <p:sp>
        <p:nvSpPr>
          <p:cNvPr id="8" name="Content Placeholder 7"/>
          <p:cNvSpPr>
            <a:spLocks noGrp="1"/>
          </p:cNvSpPr>
          <p:nvPr>
            <p:ph idx="1"/>
          </p:nvPr>
        </p:nvSpPr>
        <p:spPr>
          <a:xfrm>
            <a:off x="58270" y="782223"/>
            <a:ext cx="12133730" cy="4525963"/>
          </a:xfrm>
        </p:spPr>
        <p:txBody>
          <a:bodyPr>
            <a:noAutofit/>
          </a:bodyPr>
          <a:lstStyle/>
          <a:p>
            <a:r>
              <a:rPr lang="en-US" dirty="0"/>
              <a:t>bash </a:t>
            </a:r>
            <a:r>
              <a:rPr lang="en-US" sz="2400" dirty="0"/>
              <a:t>/gdc_home2/groups/BAG18/1_monday/</a:t>
            </a:r>
            <a:r>
              <a:rPr lang="en-US" sz="2400" dirty="0" err="1"/>
              <a:t>Install.sh</a:t>
            </a:r>
            <a:r>
              <a:rPr lang="en-US" sz="2400" dirty="0"/>
              <a:t> </a:t>
            </a:r>
          </a:p>
          <a:p>
            <a:r>
              <a:rPr lang="en-US" sz="2400" dirty="0" err="1"/>
              <a:t>Ref.Ex</a:t>
            </a:r>
            <a:r>
              <a:rPr lang="en-US" sz="2400" dirty="0"/>
              <a:t>, </a:t>
            </a:r>
            <a:r>
              <a:rPr lang="en-US" sz="2400" dirty="0" err="1"/>
              <a:t>Map.Ex</a:t>
            </a:r>
            <a:r>
              <a:rPr lang="en-US" sz="2400" dirty="0"/>
              <a:t>, </a:t>
            </a:r>
            <a:r>
              <a:rPr lang="en-US" sz="2400" dirty="0" err="1"/>
              <a:t>Filter.Ex</a:t>
            </a:r>
            <a:r>
              <a:rPr lang="en-US" sz="2400" dirty="0"/>
              <a:t>, </a:t>
            </a:r>
            <a:r>
              <a:rPr lang="en-US" sz="2400" dirty="0" err="1"/>
              <a:t>EecSeq.Ex</a:t>
            </a:r>
            <a:endParaRPr lang="en-US" sz="2400" dirty="0"/>
          </a:p>
          <a:p>
            <a:r>
              <a:rPr lang="en-US" sz="2400" dirty="0"/>
              <a:t>Markdown Format exercises can be found at https://</a:t>
            </a:r>
            <a:r>
              <a:rPr lang="en-US" sz="2400" dirty="0" err="1"/>
              <a:t>github.com</a:t>
            </a:r>
            <a:r>
              <a:rPr lang="en-US" sz="2400" dirty="0"/>
              <a:t>/</a:t>
            </a:r>
            <a:r>
              <a:rPr lang="en-US" sz="2400" dirty="0" err="1"/>
              <a:t>jpuritz</a:t>
            </a:r>
            <a:r>
              <a:rPr lang="en-US" sz="2400" dirty="0"/>
              <a:t>/WinterSchool.2018</a:t>
            </a:r>
          </a:p>
          <a:p>
            <a:endParaRPr lang="en-US" sz="2400" dirty="0"/>
          </a:p>
          <a:p>
            <a:r>
              <a:rPr lang="en-US" sz="4400" dirty="0"/>
              <a:t>Thank you to ETH and B@G for inviting me back!</a:t>
            </a:r>
          </a:p>
          <a:p>
            <a:r>
              <a:rPr lang="en-US" sz="4400" dirty="0"/>
              <a:t>Thanks to all of you for your attention!</a:t>
            </a:r>
          </a:p>
          <a:p>
            <a:pPr lvl="1"/>
            <a:r>
              <a:rPr lang="en-US" sz="3200" dirty="0"/>
              <a:t>Find me online!</a:t>
            </a:r>
          </a:p>
          <a:p>
            <a:pPr lvl="2"/>
            <a:r>
              <a:rPr lang="en-US" sz="2800" dirty="0" err="1"/>
              <a:t>jpuritz@gmail.com</a:t>
            </a:r>
            <a:endParaRPr lang="en-US" sz="2800" dirty="0"/>
          </a:p>
          <a:p>
            <a:pPr lvl="2"/>
            <a:r>
              <a:rPr lang="en-US" sz="2800" dirty="0"/>
              <a:t>https://</a:t>
            </a:r>
            <a:r>
              <a:rPr lang="en-US" sz="2800" dirty="0" err="1"/>
              <a:t>www.researchgate.net</a:t>
            </a:r>
            <a:r>
              <a:rPr lang="en-US" sz="2800" dirty="0"/>
              <a:t>/profile/</a:t>
            </a:r>
            <a:r>
              <a:rPr lang="en-US" sz="2800" dirty="0" err="1"/>
              <a:t>Jonathan_Puritz</a:t>
            </a:r>
            <a:endParaRPr lang="en-US" sz="2800" dirty="0"/>
          </a:p>
          <a:p>
            <a:pPr lvl="2"/>
            <a:r>
              <a:rPr lang="en-US" sz="2800" dirty="0"/>
              <a:t>Twitter: @</a:t>
            </a:r>
            <a:r>
              <a:rPr lang="en-US" sz="2800" dirty="0" err="1"/>
              <a:t>jonpuritz</a:t>
            </a:r>
            <a:endParaRPr lang="en-US" sz="2800" dirty="0"/>
          </a:p>
          <a:p>
            <a:pPr lvl="2"/>
            <a:r>
              <a:rPr lang="en-US" sz="2800" dirty="0"/>
              <a:t>Instagram: @</a:t>
            </a:r>
            <a:r>
              <a:rPr lang="en-US" sz="2800" dirty="0" err="1"/>
              <a:t>jonpuritz</a:t>
            </a:r>
            <a:endParaRPr lang="en-US" sz="2800" dirty="0"/>
          </a:p>
          <a:p>
            <a:pPr lvl="2"/>
            <a:r>
              <a:rPr lang="en-US" sz="2800" dirty="0"/>
              <a:t>Website: </a:t>
            </a:r>
            <a:r>
              <a:rPr lang="en-US" sz="2800" dirty="0" err="1"/>
              <a:t>MarineEvoEco.com</a:t>
            </a:r>
            <a:endParaRPr lang="en-US" sz="2800" dirty="0"/>
          </a:p>
        </p:txBody>
      </p:sp>
    </p:spTree>
    <p:extLst>
      <p:ext uri="{BB962C8B-B14F-4D97-AF65-F5344CB8AC3E}">
        <p14:creationId xmlns:p14="http://schemas.microsoft.com/office/powerpoint/2010/main" val="1463098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6995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562"/>
          <a:stretch/>
        </p:blipFill>
        <p:spPr>
          <a:xfrm>
            <a:off x="10995202" y="717782"/>
            <a:ext cx="1084735" cy="5530617"/>
          </a:xfrm>
          <a:prstGeom prst="rect">
            <a:avLst/>
          </a:prstGeom>
        </p:spPr>
      </p:pic>
    </p:spTree>
    <p:extLst>
      <p:ext uri="{BB962C8B-B14F-4D97-AF65-F5344CB8AC3E}">
        <p14:creationId xmlns:p14="http://schemas.microsoft.com/office/powerpoint/2010/main" val="88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407"/>
          <a:stretch/>
        </p:blipFill>
        <p:spPr>
          <a:xfrm>
            <a:off x="10995202" y="717784"/>
            <a:ext cx="1084735" cy="6140216"/>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B@G 2018</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662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G</a:t>
            </a:r>
            <a:r>
              <a:rPr lang="en-US" sz="11500" baseline="30000" dirty="0">
                <a:solidFill>
                  <a:srgbClr val="87FF23"/>
                </a:solidFill>
                <a:latin typeface="Avenir Next Condensed Regular"/>
                <a:cs typeface="Avenir Next Condensed Regular"/>
              </a:rPr>
              <a:t>4</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68724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spTree>
    <p:extLst>
      <p:ext uri="{BB962C8B-B14F-4D97-AF65-F5344CB8AC3E}">
        <p14:creationId xmlns:p14="http://schemas.microsoft.com/office/powerpoint/2010/main" val="1085780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itzDefault" id="{F7178656-44DD-5F47-AF34-8AA935E0FA3A}" vid="{CCB72634-50BB-0B4A-98A4-7101B18A62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PuritzDefault</Template>
  <TotalTime>3425</TotalTime>
  <Words>2216</Words>
  <Application>Microsoft Macintosh PowerPoint</Application>
  <PresentationFormat>Widescreen</PresentationFormat>
  <Paragraphs>598</Paragraphs>
  <Slides>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Andale Mono</vt:lpstr>
      <vt:lpstr>Arial</vt:lpstr>
      <vt:lpstr>Avenir Next Condensed Regular</vt:lpstr>
      <vt:lpstr>Calibri</vt:lpstr>
      <vt:lpstr>Calibri Light</vt:lpstr>
      <vt:lpstr>Helvetica</vt:lpstr>
      <vt:lpstr>Helvetica Neue</vt:lpstr>
      <vt:lpstr>Office Theme</vt:lpstr>
      <vt:lpstr>RADseq Pipelines:  an overview</vt:lpstr>
      <vt:lpstr>Class Survey</vt:lpstr>
      <vt:lpstr>The pipelines</vt:lpstr>
      <vt:lpstr>Stacks</vt:lpstr>
      <vt:lpstr>dDocent</vt:lpstr>
      <vt:lpstr>pyRAD</vt:lpstr>
      <vt:lpstr>aftrRAD</vt:lpstr>
      <vt:lpstr>RADseq Bioinformatic Challenges</vt:lpstr>
      <vt:lpstr>Shafer et al. 2016</vt:lpstr>
      <vt:lpstr>Shafer et al. 2016</vt:lpstr>
      <vt:lpstr>Shafer et al. 2016</vt:lpstr>
      <vt:lpstr>Shafer et al. 2016</vt:lpstr>
      <vt:lpstr>Issues with Shafer et al. 2016</vt:lpstr>
      <vt:lpstr>Issues with Shafer et al. 2016</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lpstr>Discussion? Questions?</vt:lpstr>
      <vt:lpstr>Exercises</vt:lpstr>
      <vt:lpstr>Exercises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Pipelines</dc:title>
  <dc:creator>Jonathan Puritz</dc:creator>
  <cp:lastModifiedBy>Jonathan Puritz</cp:lastModifiedBy>
  <cp:revision>92</cp:revision>
  <dcterms:created xsi:type="dcterms:W3CDTF">2016-02-28T10:42:23Z</dcterms:created>
  <dcterms:modified xsi:type="dcterms:W3CDTF">2018-02-12T01:07:28Z</dcterms:modified>
</cp:coreProperties>
</file>